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1" r:id="rId3"/>
    <p:sldId id="272" r:id="rId4"/>
    <p:sldId id="259" r:id="rId5"/>
    <p:sldId id="281" r:id="rId6"/>
    <p:sldId id="261" r:id="rId7"/>
    <p:sldId id="282" r:id="rId8"/>
    <p:sldId id="268" r:id="rId9"/>
    <p:sldId id="269" r:id="rId10"/>
    <p:sldId id="270" r:id="rId11"/>
    <p:sldId id="263" r:id="rId12"/>
    <p:sldId id="273" r:id="rId13"/>
    <p:sldId id="265" r:id="rId14"/>
    <p:sldId id="266" r:id="rId15"/>
    <p:sldId id="267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7587560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5777290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339967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463870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34105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4199211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9266306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31366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191962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843184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13842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2F57-ACA8-4A55-9B5B-1E825C2088E2}" type="datetimeFigureOut">
              <a:rPr lang="es-DO" smtClean="0"/>
              <a:t>23/4/2021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1003-EA8E-4AB9-B7EA-F9550C9BDD9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896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" y="0"/>
            <a:ext cx="4611831" cy="30720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34443" y="1375256"/>
            <a:ext cx="9369630" cy="25912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0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Rendición de Cuenta </a:t>
            </a:r>
            <a:br>
              <a:rPr lang="es-ES" sz="60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" sz="60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2020-2021 </a:t>
            </a:r>
            <a:endParaRPr lang="es-D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03917" y="3941213"/>
            <a:ext cx="8856082" cy="1069848"/>
          </a:xfrm>
        </p:spPr>
        <p:txBody>
          <a:bodyPr/>
          <a:lstStyle/>
          <a:p>
            <a:pPr algn="ctr"/>
            <a:r>
              <a:rPr lang="es-ES" b="1" dirty="0"/>
              <a:t>   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Ayuntamiento Municipal de Guananico</a:t>
            </a:r>
            <a:endParaRPr lang="es-D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53" y="4381668"/>
            <a:ext cx="1713046" cy="2146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855023" y="5284519"/>
            <a:ext cx="408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Sra. Germania González Núñez</a:t>
            </a:r>
            <a:b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Alcaldesa Municipal </a:t>
            </a:r>
            <a:endParaRPr lang="es-DO" dirty="0"/>
          </a:p>
        </p:txBody>
      </p:sp>
      <p:sp>
        <p:nvSpPr>
          <p:cNvPr id="8" name="CuadroTexto 7"/>
          <p:cNvSpPr txBox="1"/>
          <p:nvPr/>
        </p:nvSpPr>
        <p:spPr>
          <a:xfrm>
            <a:off x="7315201" y="5284518"/>
            <a:ext cx="385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Municipal </a:t>
            </a:r>
            <a:b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2020-2024</a:t>
            </a:r>
            <a:endParaRPr lang="es-D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458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52835"/>
            <a:ext cx="4230599" cy="530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47633" y="1034054"/>
            <a:ext cx="10120952" cy="4575175"/>
          </a:xfrm>
        </p:spPr>
        <p:txBody>
          <a:bodyPr/>
          <a:lstStyle/>
          <a:p>
            <a:pPr algn="just"/>
            <a:r>
              <a:rPr lang="es-E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resumen recibimos un total adeudado de </a:t>
            </a:r>
            <a:r>
              <a:rPr lang="es-E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RD$ 4, 794,620., </a:t>
            </a:r>
            <a:r>
              <a:rPr lang="es-ES" sz="400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de los cuales a la fecha aún se incurre en un pasivo de </a:t>
            </a:r>
            <a:r>
              <a:rPr lang="es-ES" sz="4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RD$ 3, 359,477.8 </a:t>
            </a:r>
            <a:r>
              <a:rPr lang="es-ES" sz="400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pesos, ya que nuestra gestión en tan solo un año ha podido saldar </a:t>
            </a:r>
            <a:r>
              <a:rPr lang="es-ES" sz="4000" b="1" dirty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RD$ 1, 435,142.2</a:t>
            </a:r>
            <a:r>
              <a:rPr lang="es-ES" sz="4000" b="1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DO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D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1" y="0"/>
            <a:ext cx="8303792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6806"/>
            <a:ext cx="5082894" cy="66336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07" y="192901"/>
            <a:ext cx="6392685" cy="66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876" y="1430028"/>
            <a:ext cx="5542129" cy="53112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8086"/>
            <a:ext cx="10058400" cy="1450757"/>
          </a:xfrm>
        </p:spPr>
        <p:txBody>
          <a:bodyPr/>
          <a:lstStyle/>
          <a:p>
            <a:pPr algn="ctr"/>
            <a:r>
              <a:rPr lang="es-DO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INGRESOS DEL PERIODO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23331" y="1825625"/>
            <a:ext cx="4899547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E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 ingresos totales de esta institución ascienden a la suma al año de:    </a:t>
            </a:r>
            <a:endParaRPr lang="es-DO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RD$ 22, 477,689.28. </a:t>
            </a:r>
            <a:endParaRPr lang="es-DO" sz="40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" y="0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8475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4" y="109184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9590"/>
            <a:ext cx="10515600" cy="794935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DETALLE DE INGRESO DESDE MAYO 2020 HASTA MARZO 2021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1350" y="1224931"/>
            <a:ext cx="11700650" cy="5793475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Subvención del Estado Dominicano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……………………..RD$ 20, 577,254.00</a:t>
            </a: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Arbitrio por Recogida de Desechos Sólidos en Comercio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............RD$6,250.00</a:t>
            </a: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Arbitrio por Registro de Documento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………………….…….…RD$ 30,985.00    </a:t>
            </a: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Arbitrio por Inhumación y Exhumación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………………………...RD$ 6,100.00 </a:t>
            </a: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Arbitrio por Licencias de construcción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………………………...RD$ 61,000.00  </a:t>
            </a: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Venta y Servicios en Cementerio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………………………………RD$</a:t>
            </a: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18,000.00</a:t>
            </a: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</a:t>
            </a: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Donación de la Liga Municipal Dominicana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…………………RD$ 200,000.00                                  </a:t>
            </a: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Donación Ministerio Administrativo de la Presidencia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….…...RD$ 905,000.00</a:t>
            </a: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D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Donación del Estado Para Regalía Pascual 2020</a:t>
            </a:r>
            <a:r>
              <a:rPr lang="es-D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………….….RD$ 673,100.28</a:t>
            </a:r>
          </a:p>
          <a:p>
            <a:pPr marL="0" lvl="0" indent="0">
              <a:spcAft>
                <a:spcPts val="0"/>
              </a:spcAft>
              <a:buNone/>
            </a:pPr>
            <a:endParaRPr lang="es-DO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es-ES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TOTAL GENERAL DE INGRESOS    RD$ 22, 477,689.28</a:t>
            </a:r>
            <a:endParaRPr lang="es-DO" sz="24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02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" y="0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84111" y="250032"/>
            <a:ext cx="10515600" cy="85543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s-ES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GASTOS GENERALES Y ADMINISTRATIVOS</a:t>
            </a:r>
            <a:endParaRPr lang="es-DO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355502"/>
            <a:ext cx="11061511" cy="54591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Gasto del Personal (Nomina y otros)…………………………………….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RD$ 4, 900,338.76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Descuento ex concejales 2016-2020 (Préstamo Empleado feliz)……………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89,146.66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Gastos por Servicios Generales (Nomina y otros)……………………….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RD$ 5, 614,965.09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Ayuda estado de Emergencia Mediante Res.03 (Cov-19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RD$ 430,885.09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Ayudas becas y donaciones a Personas de escasos recursos………………..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840,514.88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Educación Género y Salud   (Nomina)……………………………………...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299,000.00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Pago de seguridad social (TSS)……………………………………………..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327,937.34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Préstamo Regalía Pascual (2019)…………………………………………...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456,317.19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Comisiones Bancarias………………………………………………………...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RD$68,927.52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Equipo de Transportes………………………………………………………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766,330.28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Reparación de la Pala mecánica de esta institución………….…………...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RD$ 1, 374,220.30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8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" y="0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530761" y="764275"/>
            <a:ext cx="10646996" cy="60937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Obras menores………………………………………………………………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777,024.46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Reparación del parque y el Boulevard………………………………………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665,617.90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Elaboración de ocho bancos y reparación de cinco para Parque municipal…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RD$104,000.00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Pavimentación concreto calle Brisa del Este, Rincón Caliente…………….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RD$ 170,225.00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Reconstrucción de badenes en la calle Dr. Estrella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…………………………..RD$ 88,668.50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Reconstrucciones badenes calle Elías Salcedo y Joaquín Francisco, La Mariposa…………………………………………………………………….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132,116.10 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Asfaltado en concreto en la calle Prof. </a:t>
            </a:r>
            <a:r>
              <a:rPr lang="es-E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Laurena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Espinal, sector la </a:t>
            </a:r>
            <a:r>
              <a:rPr lang="es-E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Yaguita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……………………………………………………………………...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708,352.00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Reconstrucción de canaletas en el sector la Piragua, Fundación…………...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124,258.00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Inversiones en comunidades………………..……………………………....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847,440.20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Alquiler Equipo de Transporte……………………………………………...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512,400.00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Gastos por combustible……………………………………………………..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RD$ 850,373.62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DO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Pago de vehículo esta institución (Camioneta </a:t>
            </a:r>
            <a:r>
              <a:rPr lang="es-D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hilux</a:t>
            </a:r>
            <a:r>
              <a:rPr lang="es-DO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(Camión Isuzu )………</a:t>
            </a:r>
            <a:r>
              <a:rPr lang="es-D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RD$ 889,678.44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D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Seguros de vehículo de esta institución…………………………………….</a:t>
            </a:r>
            <a:r>
              <a:rPr lang="es-D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 133,063.32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Sistema de Contabilidad (SAFIM) Asistencia Técnica……………………..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154,000.00</a:t>
            </a:r>
            <a:endParaRPr lang="es-D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DO" dirty="0"/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315876" y="0"/>
            <a:ext cx="10515600" cy="87345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s-ES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GASTOS GENERALES Y ADMINISTRATIVOS</a:t>
            </a:r>
            <a:endParaRPr lang="es-DO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461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" y="213367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912522" cy="1325563"/>
          </a:xfrm>
        </p:spPr>
        <p:txBody>
          <a:bodyPr>
            <a:normAutofit fontScale="90000"/>
          </a:bodyPr>
          <a:lstStyle/>
          <a:p>
            <a:pPr algn="r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s-DO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LISTADO DE OBRAS REALIZADA , OPERATIVOS Y OTROS </a:t>
            </a:r>
            <a:br>
              <a:rPr lang="es-DO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DO" dirty="0"/>
          </a:p>
        </p:txBody>
      </p:sp>
      <p:sp>
        <p:nvSpPr>
          <p:cNvPr id="7" name="Rectángulo redondeado 6"/>
          <p:cNvSpPr/>
          <p:nvPr/>
        </p:nvSpPr>
        <p:spPr>
          <a:xfrm>
            <a:off x="109782" y="186974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RECONSTRUCCION DE ACERRAS Y CONTENES, ENTRADA DEL SECTOR ISIDRO NUÑEZ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09782" y="2463706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CONSTRUCCION DE REDUCTORES DE VELOCIDAD, SECTOR LA SABANA 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12054" y="3045731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CONSTRUCCION DE REDUCTORES DE VELOCIDAD, SECTOR PASO SECO – FUNDACION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25702" y="3659871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ARREGLO DE CAMINO VECINAL, SECTOR LA JAGUA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1622" y="4289948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ARREGLO DE CAMINO VECINAL, SECTOR PASO SECO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27974" y="4890451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ARREGLO DE CAMINO VECINAL, SECTOR LA CUYAYA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41622" y="547731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ARREGLO DE CAMINO VECINAL, SECTOR ISIDRO NUÑEZ 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68918" y="6091455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ARREGLO DE TERRENO DE PLAY Y MULTIUSO, FUNDACION, HOYA GRANDE, LA MARIPOSA 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41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" y="213367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79478" y="49594"/>
            <a:ext cx="109125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s-DO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LISTADO DE OBRAS REALIZADA , OPERATIVOS Y OTROS </a:t>
            </a:r>
            <a:br>
              <a:rPr lang="es-DO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D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68918" y="206535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Y  PINTURA DE LOS TRES COMAPOS SANTOS DE GUANANICO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68918" y="2761389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DE LIMPIEZA DE SOLARES BALDIOS, DIFERENTES COMUNIDADES DEL MUNICIPIO. 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68918" y="3402845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Y SUPERVICION RED DRENAJE PLUBIAL, SECTOR AGUA LARGA.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68918" y="412617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DE LIMPIEZA POLICLINICA RURAL, FUNDACION.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68918" y="4876792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DE LIMPIEZA NUEVO DESTACAMENTO DE LA POLICIA NACIONAL, AVENIDA CRISTOBAL COLON.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68918" y="5641077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DE HIGIENISACION Y FUMIGACION DE CALLE POR EL COVI-19, EN LAS DIFERENTES COMUNIDADES.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68918" y="6255231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DE LIMPIEZA EN LAS DIFERENTES ENTRADAS Y SALIDAS DEL MUNICIPIO.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629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" y="213367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37271"/>
            <a:ext cx="11205419" cy="137781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68918" y="206535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 DE LAVADO DE CALLES CON AGUA CLORIFICADA, FUNDACION, RANCHO VIEJO, CALLE ALTAGRACIA, ETC.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84838" y="2736375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LIMPIEZA DE ACERAS, CONTENES, CANALETAS Y ALCANTARILLAS, DIFERENTES COMUNIDADES Y BARRIOS.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98486" y="341876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DONACION DE TUBOS PARA ACUEDUCTO EN EL SECTOR GAJO ALTO FUNDACION.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84838" y="4046559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SUMINISTRO DE AGUA POTABLE, PALO AMARILLO Y PALO DE GUERRA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98486" y="4674359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DE KIT SANITARIOS Y ALIMENTICIOS, COMUNIDADES, BARRIOS E INSTITUCIONES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84838" y="531580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DE UTENCILIOS A BOMBEROS DE Y DEFENSA CIVIL, POR PASO TORMENTA ISAIAS.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84838" y="5943602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REPARACION DEL PARQUE MUNICIPAL Y BOULEVARD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362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" y="322358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02" y="322358"/>
            <a:ext cx="11211516" cy="137781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68918" y="206535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ELAVORACION DE 8 BANCOS Y REPARACION DE 5 PARA EL PARQUE MUNICIPAL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71190" y="2695430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PAVIMENTACION EN CONCRETO CALLE BRISA DEL ESTE, RINCON.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71190" y="3336872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RECONSTRUCCION DE BADEN, CALLE DOCTOR ESTRELLA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57542" y="3951025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RECONSTRUCCION DE BADENES, LA MARIPOSA CALLES ELIAS SALCEDO Y JOAQUIN FRANCISCO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71190" y="460611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ASFALTADO EN CONCRETO Y CONSTRUCCION DE CONTENES, SECTOR LA YAGUITA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68918" y="5261201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RECONSTRUCCION DE CANALETA, SECTOR LA PIRAGUA, FUNDACION.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09782" y="594281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CONSTRUCCION DE BADENES, SECTORES: EL LAUREL, BARRIO NUEVO Y JUAN PANCHO HIRALDO.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98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" y="322358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84" y="315582"/>
            <a:ext cx="11211516" cy="137781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68918" y="2065353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REPARACION DE CANALETAS, CALLE ALTAGRACIA (SUBIDA DE </a:t>
            </a:r>
            <a:r>
              <a:rPr lang="es-E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RAFAEL CASTILLO)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71190" y="2668137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REPARACION DE ACERA, CALLE JUAN PANCHO HIRALDO, BARRIO EL BOTE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84838" y="3295929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BACHEO Y REPARACION DE LAS GRIETAS, BARRIO ANTOLINA – AGUA LARGA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84838" y="3937375"/>
            <a:ext cx="11927543" cy="4230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LIMPIEZA DE PARQUES Y CENTROS EDUCATIVOS, AGUA LARGA, LICEO FRANCISCO JAVIER BILLINI Y LA ALTAGRACIA. </a:t>
            </a:r>
            <a:endParaRPr lang="es-DO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5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rjeta De Luto Ilustraciones Stock, Vectores, Y Clipart – (952  Ilustraciones Stoc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6" y="0"/>
            <a:ext cx="5996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NTARES, mi música: Joao Gilberto, DESCANSA EN PAZ - 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2452688"/>
            <a:ext cx="521398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0974" y="560070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Descansa en paz querido amigo </a:t>
            </a:r>
            <a:endParaRPr lang="es-DO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0" y="698500"/>
            <a:ext cx="2813050" cy="37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28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" y="322358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111" y="2453188"/>
            <a:ext cx="10515600" cy="1325563"/>
          </a:xfrm>
        </p:spPr>
        <p:txBody>
          <a:bodyPr/>
          <a:lstStyle/>
          <a:p>
            <a:pPr algn="ctr">
              <a:spcAft>
                <a:spcPts val="0"/>
              </a:spcAft>
              <a:tabLst>
                <a:tab pos="3248025" algn="l"/>
              </a:tabLst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INGRESOS MENSUALES</a:t>
            </a:r>
            <a:br>
              <a:rPr lang="es-DO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D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917111"/>
              </p:ext>
            </p:extLst>
          </p:nvPr>
        </p:nvGraphicFramePr>
        <p:xfrm>
          <a:off x="109782" y="0"/>
          <a:ext cx="11972436" cy="657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9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8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Mes  y   Año</a:t>
                      </a:r>
                      <a:endParaRPr lang="es-D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Ingresos por Ley </a:t>
                      </a:r>
                      <a:endParaRPr lang="es-DO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Donación de  la Liga Municipal  Dominicana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Donación del  Ministerio  </a:t>
                      </a:r>
                      <a:r>
                        <a:rPr lang="es-ES" sz="1800" dirty="0" err="1">
                          <a:effectLst/>
                        </a:rPr>
                        <a:t>Adm</a:t>
                      </a:r>
                      <a:r>
                        <a:rPr lang="es-ES" sz="1800" dirty="0">
                          <a:effectLst/>
                        </a:rPr>
                        <a:t>   De  la Presidencia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Donación del  Estado Para  Regalía Pascual  2020                                               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INGREOS PROPIOS 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TOTAL</a:t>
                      </a:r>
                      <a:r>
                        <a:rPr lang="es-ES" sz="3200" dirty="0">
                          <a:effectLst/>
                        </a:rPr>
                        <a:t> </a:t>
                      </a:r>
                      <a:endParaRPr lang="es-DO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29 de mayo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1,862,398.00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5,825.00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1,868,223.00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29 de junio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1,862,398.00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750.00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1,863,148.00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30 de julio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1,862,398.00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6,600.00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1,868,998.00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30 de agosto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1,862,398.00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14,000.00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1,876398.00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30 de septiembre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1,862,398.00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 2,700.00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1,865,098.00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30 de octubre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1,862,398.00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 2,050.00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1,864,448.00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24 de noviembre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1,862,398.00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 5,280.00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1,867,678.00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07 de diciembre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  200,000.00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200,000.00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07de diciembre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905,000.00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905,000.00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18 de diciembre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673,100.28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673,100.28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29de diciembre de 2020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1,862,392.00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12,650.00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1,875,042.00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29 de enero de 2021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1,892,692.00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25,680.00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1,918,372.00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24 de febrero de 2021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1,892,692.00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39,300.00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1,931,992.00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24 de marzo de 2021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1,892,692.00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     7,500.00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1,900,192.00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TOTALES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20,577,254.00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200,000.00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4300" algn="l"/>
                          <a:tab pos="476250" algn="ctr"/>
                        </a:tabLst>
                      </a:pPr>
                      <a:r>
                        <a:rPr lang="es-ES" sz="1800">
                          <a:effectLst/>
                        </a:rPr>
                        <a:t>		905,000.00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673,100.28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122,335.00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22,477,689.28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60" marR="5486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83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4" y="213176"/>
            <a:ext cx="1456835" cy="182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TOTAL DE EGRESOS (GASTOS</a:t>
            </a:r>
            <a:r>
              <a:rPr lang="es-DO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D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E56E0B-6091-430A-87CA-0CB674E70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98031"/>
              </p:ext>
            </p:extLst>
          </p:nvPr>
        </p:nvGraphicFramePr>
        <p:xfrm>
          <a:off x="0" y="1842636"/>
          <a:ext cx="12192003" cy="3515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453">
                  <a:extLst>
                    <a:ext uri="{9D8B030D-6E8A-4147-A177-3AD203B41FA5}">
                      <a16:colId xmlns:a16="http://schemas.microsoft.com/office/drawing/2014/main" val="3995125298"/>
                    </a:ext>
                  </a:extLst>
                </a:gridCol>
                <a:gridCol w="1704419">
                  <a:extLst>
                    <a:ext uri="{9D8B030D-6E8A-4147-A177-3AD203B41FA5}">
                      <a16:colId xmlns:a16="http://schemas.microsoft.com/office/drawing/2014/main" val="1742377200"/>
                    </a:ext>
                  </a:extLst>
                </a:gridCol>
                <a:gridCol w="1704419">
                  <a:extLst>
                    <a:ext uri="{9D8B030D-6E8A-4147-A177-3AD203B41FA5}">
                      <a16:colId xmlns:a16="http://schemas.microsoft.com/office/drawing/2014/main" val="2414018115"/>
                    </a:ext>
                  </a:extLst>
                </a:gridCol>
                <a:gridCol w="1742958">
                  <a:extLst>
                    <a:ext uri="{9D8B030D-6E8A-4147-A177-3AD203B41FA5}">
                      <a16:colId xmlns:a16="http://schemas.microsoft.com/office/drawing/2014/main" val="299758501"/>
                    </a:ext>
                  </a:extLst>
                </a:gridCol>
                <a:gridCol w="1879709">
                  <a:extLst>
                    <a:ext uri="{9D8B030D-6E8A-4147-A177-3AD203B41FA5}">
                      <a16:colId xmlns:a16="http://schemas.microsoft.com/office/drawing/2014/main" val="278064094"/>
                    </a:ext>
                  </a:extLst>
                </a:gridCol>
                <a:gridCol w="1940626">
                  <a:extLst>
                    <a:ext uri="{9D8B030D-6E8A-4147-A177-3AD203B41FA5}">
                      <a16:colId xmlns:a16="http://schemas.microsoft.com/office/drawing/2014/main" val="1425224467"/>
                    </a:ext>
                  </a:extLst>
                </a:gridCol>
                <a:gridCol w="1704419">
                  <a:extLst>
                    <a:ext uri="{9D8B030D-6E8A-4147-A177-3AD203B41FA5}">
                      <a16:colId xmlns:a16="http://schemas.microsoft.com/office/drawing/2014/main" val="4218323153"/>
                    </a:ext>
                  </a:extLst>
                </a:gridCol>
              </a:tblGrid>
              <a:tr h="1335505"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MES Y AÑO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FONDOS DE PERSONAL 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FONDOS DE SERVICIOS 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FONDOS DE INVERSION 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FONDOS DE EDUCACION GENERO Y SALUD 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TOTAL COMISIONES BANCARIAS ,PER,SERV, E,G,S, INV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TOTAL GENERAL 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477763"/>
                  </a:ext>
                </a:extLst>
              </a:tr>
              <a:tr h="1068405"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effectLst/>
                        </a:rPr>
                        <a:t>30/05/2020    AL 31/03/2021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5,380,734.83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7,466,737.46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8,362,768.12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659,151.00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68,927.52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21,916,318.93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50247"/>
                  </a:ext>
                </a:extLst>
              </a:tr>
              <a:tr h="267101"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 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328605"/>
                  </a:ext>
                </a:extLst>
              </a:tr>
              <a:tr h="801303"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TOTAL 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5,380,734.83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7,466,737.46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8,362,768.12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637,151.00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>
                          <a:effectLst/>
                        </a:rPr>
                        <a:t>68,927.52</a:t>
                      </a:r>
                      <a:endParaRPr lang="es-D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 21,916,318.93</a:t>
                      </a:r>
                      <a:endParaRPr lang="es-D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8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53258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77" y="2238969"/>
            <a:ext cx="3387362" cy="424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" y="0"/>
            <a:ext cx="4611831" cy="3072098"/>
          </a:xfrm>
          <a:prstGeom prst="rect">
            <a:avLst/>
          </a:prstGeom>
        </p:spPr>
      </p:pic>
      <p:pic>
        <p:nvPicPr>
          <p:cNvPr id="13314" name="Picture 2" descr="Crystal Gold Gracias Por Acompañarnos Alt | Church Motion Graphics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51" y="-634983"/>
            <a:ext cx="8687564" cy="48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14324" y="3707081"/>
            <a:ext cx="8453753" cy="25912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ALCALDIA DE GUANANICO </a:t>
            </a:r>
          </a:p>
          <a:p>
            <a:pPr algn="ctr"/>
            <a:r>
              <a:rPr lang="es-E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GESTION 2020-2024.</a:t>
            </a:r>
            <a:endParaRPr lang="es-DO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1172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" y="0"/>
            <a:ext cx="4611831" cy="30720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89035" y="1375256"/>
            <a:ext cx="9369630" cy="25912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0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Rendición de Cuenta </a:t>
            </a:r>
            <a:br>
              <a:rPr lang="es-ES" sz="60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" sz="60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2020-2021 </a:t>
            </a:r>
            <a:endParaRPr lang="es-D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90" y="3873405"/>
            <a:ext cx="8852159" cy="11583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64709" y="5284519"/>
            <a:ext cx="408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Sra. Germania González Núñez</a:t>
            </a:r>
            <a:b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Alcaldesa Municipal </a:t>
            </a:r>
            <a:endParaRPr lang="es-DO" dirty="0"/>
          </a:p>
        </p:txBody>
      </p:sp>
      <p:sp>
        <p:nvSpPr>
          <p:cNvPr id="8" name="CuadroTexto 7"/>
          <p:cNvSpPr txBox="1"/>
          <p:nvPr/>
        </p:nvSpPr>
        <p:spPr>
          <a:xfrm>
            <a:off x="8065835" y="5284518"/>
            <a:ext cx="385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Municipal </a:t>
            </a:r>
            <a:b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2020-2024</a:t>
            </a:r>
            <a:endParaRPr lang="es-D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46" y="4452575"/>
            <a:ext cx="1713046" cy="2146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1734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2" y="393700"/>
            <a:ext cx="11725766" cy="6151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35611"/>
            <a:ext cx="4522699" cy="5667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059" y="213755"/>
            <a:ext cx="11625941" cy="4447145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Hacemos constar que en las cuentas de este ayuntamiento fueron entregadas el 24/04/2020 los siguientes estado de cuentas. </a:t>
            </a: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Cuentas Bancarias </a:t>
            </a:r>
            <a:br>
              <a:rPr lang="es-E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070-002450-6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Inversión………………..RD$ 40,223.98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070-400006-7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Servicios………..............RD$ 31,280.00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070-002449-2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Gastos de Personal……..RD$ 74,830.57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070-005627-0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Educación, Genero y Salud….31,634.57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070-005483-9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Receptora………………..RD$ 4,280.00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s-E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RD$ 182,248.76</a:t>
            </a:r>
            <a:b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DO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04457"/>
              </p:ext>
            </p:extLst>
          </p:nvPr>
        </p:nvGraphicFramePr>
        <p:xfrm>
          <a:off x="1041400" y="15231"/>
          <a:ext cx="5337629" cy="690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300" imgH="7543597" progId="AcroExch.Document.DC">
                  <p:embed/>
                </p:oleObj>
              </mc:Choice>
              <mc:Fallback>
                <p:oleObj name="Acrobat Document" r:id="rId4" imgW="5829300" imgH="75435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00" y="15231"/>
                        <a:ext cx="5337629" cy="690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35813"/>
              </p:ext>
            </p:extLst>
          </p:nvPr>
        </p:nvGraphicFramePr>
        <p:xfrm>
          <a:off x="6324071" y="213755"/>
          <a:ext cx="5262563" cy="681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829300" imgH="7543597" progId="AcroExch.Document.DC">
                  <p:embed/>
                </p:oleObj>
              </mc:Choice>
              <mc:Fallback>
                <p:oleObj name="Acrobat Document" r:id="rId6" imgW="5829300" imgH="75435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071" y="213755"/>
                        <a:ext cx="5262563" cy="681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41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744211"/>
            <a:ext cx="4230599" cy="530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>
            <a:spLocks noGrp="1"/>
          </p:cNvSpPr>
          <p:nvPr>
            <p:ph idx="1"/>
          </p:nvPr>
        </p:nvSpPr>
        <p:spPr>
          <a:xfrm>
            <a:off x="330200" y="355600"/>
            <a:ext cx="11023600" cy="5821363"/>
          </a:xfrm>
        </p:spPr>
        <p:txBody>
          <a:bodyPr>
            <a:normAutofit fontScale="82500" lnSpcReduction="10000"/>
          </a:bodyPr>
          <a:lstStyle/>
          <a:p>
            <a:pPr marL="0" indent="0" algn="ctr">
              <a:buNone/>
            </a:pP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Cuentas conciliadas </a:t>
            </a:r>
            <a:br>
              <a:rPr lang="es-E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070-002450-6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Inversión……………………………..RD$ </a:t>
            </a:r>
            <a:r>
              <a:rPr lang="es-E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(-34,650.55)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070-400006-7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Servicios………..................................RD$ </a:t>
            </a:r>
            <a:r>
              <a:rPr lang="es-E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(-44,172.00)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070-002449-2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Gastos de Personal………………….RD$  </a:t>
            </a:r>
            <a:r>
              <a:rPr lang="es-E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(-5,564.45)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070-005627-0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Educación, Genero y Salud………..RD$  </a:t>
            </a:r>
            <a:r>
              <a:rPr lang="es-ES" sz="31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24,944.57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CTA. NO. 070-005483-9 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Receptora……………………..……………</a:t>
            </a:r>
            <a:r>
              <a:rPr lang="es-E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RD$      00</a:t>
            </a: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s-E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r>
              <a:rPr lang="es-E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RD$ </a:t>
            </a:r>
            <a:r>
              <a:rPr lang="es-ES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(-59,442.43)</a:t>
            </a:r>
            <a:b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DO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994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744211"/>
            <a:ext cx="4230599" cy="530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877" y="3077254"/>
            <a:ext cx="10984676" cy="113848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Cuentas por Pagar</a:t>
            </a:r>
            <a:endParaRPr lang="es-DO" sz="8000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0373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744211"/>
            <a:ext cx="4230599" cy="530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7400" y="1393825"/>
            <a:ext cx="10515600" cy="435133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s-E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Reconstrucción del Play Alfredo González</a:t>
            </a:r>
            <a:r>
              <a:rPr lang="es-E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por un monto de     </a:t>
            </a:r>
            <a:r>
              <a:rPr lang="es-DO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RD$ 1, 875,854.45. </a:t>
            </a:r>
            <a:r>
              <a:rPr lang="es-DO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s-D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Esta aún se encuentra en las mismas condiciones.  </a:t>
            </a:r>
          </a:p>
          <a:p>
            <a:endParaRPr lang="es-DO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75663"/>
              </p:ext>
            </p:extLst>
          </p:nvPr>
        </p:nvGraphicFramePr>
        <p:xfrm>
          <a:off x="384175" y="0"/>
          <a:ext cx="5219700" cy="675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300" imgH="7543597" progId="AcroExch.Document.DC">
                  <p:embed/>
                </p:oleObj>
              </mc:Choice>
              <mc:Fallback>
                <p:oleObj name="Acrobat Document" r:id="rId3" imgW="5829300" imgH="75435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0"/>
                        <a:ext cx="5219700" cy="675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4" y="0"/>
            <a:ext cx="11320586" cy="66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78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744211"/>
            <a:ext cx="4230599" cy="530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2012" y="218364"/>
            <a:ext cx="11832988" cy="6372935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endParaRPr lang="es-DO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DO" sz="3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Préstamo regalía pascual del 2019</a:t>
            </a:r>
            <a:r>
              <a:rPr lang="es-DO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un adeudo de </a:t>
            </a:r>
            <a:r>
              <a:rPr lang="es-DO" sz="3500" u="sng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 cuotas de las 10 </a:t>
            </a:r>
            <a:r>
              <a:rPr lang="es-DO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equivalentes, cada una con un valor de </a:t>
            </a:r>
            <a:r>
              <a:rPr lang="es-DO" sz="3500" b="1" u="sng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RD$ 65,188.17</a:t>
            </a:r>
            <a:r>
              <a:rPr lang="es-DO" sz="3500" u="sng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DO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pesos mensuales. </a:t>
            </a:r>
            <a:r>
              <a:rPr lang="es-E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 préstamos a la fecha ha sido saldado en un </a:t>
            </a:r>
            <a:r>
              <a:rPr lang="es-ES" sz="3500" u="sng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100%</a:t>
            </a:r>
            <a:r>
              <a:rPr lang="es-ES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con un monto de </a:t>
            </a:r>
            <a:r>
              <a:rPr lang="es-ES" sz="3500" b="1" u="sng" dirty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RD$ 456,317.19.</a:t>
            </a:r>
          </a:p>
          <a:p>
            <a:pPr marL="0" lvl="0" indent="0" algn="just">
              <a:buNone/>
            </a:pPr>
            <a:endParaRPr lang="es-DO" sz="35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DO" sz="3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Préstamo Empleado Feliz</a:t>
            </a:r>
            <a:r>
              <a:rPr lang="es-DO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de exconcejales gestión 2016-2020, por un monto de </a:t>
            </a:r>
            <a:r>
              <a:rPr lang="es-DO" sz="35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RD$ 89,146.66.</a:t>
            </a:r>
            <a:r>
              <a:rPr lang="es-DO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Este ha sido saldado en un 100 %, aunque de forma ilegal puesto que fue descantado de la cuenta de personal directamente, por el banco ¨</a:t>
            </a:r>
            <a:r>
              <a:rPr lang="es-DO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Ban</a:t>
            </a:r>
            <a:r>
              <a:rPr lang="es-DO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Reservas¨ sin previo aviso. </a:t>
            </a: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1297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744211"/>
            <a:ext cx="4230599" cy="530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254000"/>
            <a:ext cx="11709400" cy="6350000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4. Camioneta Toyota </a:t>
            </a:r>
            <a:r>
              <a:rPr lang="es-ES" b="1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Hilux</a:t>
            </a:r>
            <a:r>
              <a:rPr lang="es-E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un adeudo de </a:t>
            </a:r>
            <a:r>
              <a:rPr lang="es-ES" u="sng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37 cuotas de las 60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equivalentes, cada una con un valor de </a:t>
            </a:r>
            <a:r>
              <a:rPr lang="es-ES" b="1" u="sng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RD$ 40,515.10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pesos mensuales, para un total adeudado de </a:t>
            </a:r>
            <a:r>
              <a:rPr lang="es-ES" b="1" u="sng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RD$ 1, 499,058.7.</a:t>
            </a:r>
            <a:r>
              <a:rPr lang="es-ES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de los cuales a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fecha hemos saldados 12 cuotas, estas con un costo de </a:t>
            </a:r>
            <a:r>
              <a:rPr lang="es-ES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RD $486,181.2,</a:t>
            </a:r>
            <a:r>
              <a:rPr lang="es-E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decir que de las 37 cuotas adeudas que recibimos solo quedan pendiente 25/60, para una cuenta pendiente de pago de </a:t>
            </a:r>
            <a:r>
              <a:rPr lang="es-ES" b="1" u="sng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RD$ 1, 012,877.5</a:t>
            </a:r>
            <a:r>
              <a:rPr lang="es-ES" u="sng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DO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endParaRPr lang="es-D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E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5. Camión Isuzu</a:t>
            </a:r>
            <a:r>
              <a:rPr lang="es-E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un adeudo de </a:t>
            </a:r>
            <a:r>
              <a:rPr lang="es-ES" u="sng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26 cuotas de las 60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equivalentes, cada una con un valor de </a:t>
            </a:r>
            <a:r>
              <a:rPr lang="es-ES" b="1" u="sng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RD$ 33,624.77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pesos mensuales, para un total adeudado de </a:t>
            </a:r>
            <a:r>
              <a:rPr lang="es-ES" b="1" u="sng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RD$ 874,244.02.</a:t>
            </a:r>
            <a:r>
              <a:rPr lang="es-ES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de los cuales a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fecha hemos saldados 12 cuotas, estas con un costo de </a:t>
            </a:r>
            <a:r>
              <a:rPr lang="es-ES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RD $403,497.24,</a:t>
            </a:r>
            <a:r>
              <a:rPr lang="es-E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decir que de las 26 cuotas adeudas que recibimos solo quedan pendiente 14/60, para  una  cuenta  pendiente  de  pago  de            </a:t>
            </a:r>
            <a:r>
              <a:rPr lang="es-ES" b="1" u="sng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RD$ 470,746.78.</a:t>
            </a:r>
            <a:endParaRPr lang="es-DO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73557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1702</Words>
  <Application>Microsoft Office PowerPoint</Application>
  <PresentationFormat>Widescreen</PresentationFormat>
  <Paragraphs>250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FangSong</vt:lpstr>
      <vt:lpstr>Arial</vt:lpstr>
      <vt:lpstr>Brush Script MT</vt:lpstr>
      <vt:lpstr>Calibri</vt:lpstr>
      <vt:lpstr>Calibri Light</vt:lpstr>
      <vt:lpstr>Times New Roman</vt:lpstr>
      <vt:lpstr>Wingdings</vt:lpstr>
      <vt:lpstr>Tema de Office</vt:lpstr>
      <vt:lpstr>Acrobat Document</vt:lpstr>
      <vt:lpstr>PowerPoint Presentation</vt:lpstr>
      <vt:lpstr>PowerPoint Presentation</vt:lpstr>
      <vt:lpstr>PowerPoint Presentation</vt:lpstr>
      <vt:lpstr>        Hacemos constar que en las cuentas de este ayuntamiento fueron entregadas el 24/04/2020 los siguientes estado de cuentas.  Cuentas Bancarias   CTA. No. 070-002450-6 Inversión………………..RD$ 40,223.98 CTA. NO. 070-400006-7 Servicios………..............RD$ 31,280.00 CTA. NO. 070-002449-2 Gastos de Personal……..RD$ 74,830.57 CTA. NO. 070-005627-0 Educación, Genero y Salud….31,634.57 CTA. NO. 070-005483-9 Receptora………………..RD$ 4,280.00   Total……………………………………………… RD$ 182,248.76    </vt:lpstr>
      <vt:lpstr>PowerPoint Presentation</vt:lpstr>
      <vt:lpstr>Cuentas por Pagar</vt:lpstr>
      <vt:lpstr>PowerPoint Presentation</vt:lpstr>
      <vt:lpstr>PowerPoint Presentation</vt:lpstr>
      <vt:lpstr>PowerPoint Presentation</vt:lpstr>
      <vt:lpstr>PowerPoint Presentation</vt:lpstr>
      <vt:lpstr>INGRESOS DEL PERIODO</vt:lpstr>
      <vt:lpstr>DETALLE DE INGRESO DESDE MAYO 2020 HASTA MARZO 2021</vt:lpstr>
      <vt:lpstr>GASTOS GENERALES Y ADMINISTRATIVOS</vt:lpstr>
      <vt:lpstr>GASTOS GENERALES Y ADMINISTRATIVOS</vt:lpstr>
      <vt:lpstr>  LISTADO DE OBRAS REALIZADA , OPERATIVOS Y OTROS  </vt:lpstr>
      <vt:lpstr>PowerPoint Presentation</vt:lpstr>
      <vt:lpstr>PowerPoint Presentation</vt:lpstr>
      <vt:lpstr>PowerPoint Presentation</vt:lpstr>
      <vt:lpstr>PowerPoint Presentation</vt:lpstr>
      <vt:lpstr>INGRESOS MENSUALES </vt:lpstr>
      <vt:lpstr>TOTAL DE EGRESOS (GASTOS)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Redición de Cuenta  2020-2021</dc:title>
  <dc:creator>TESORERO</dc:creator>
  <cp:lastModifiedBy>Neco Polanco</cp:lastModifiedBy>
  <cp:revision>70</cp:revision>
  <cp:lastPrinted>2021-04-22T16:39:45Z</cp:lastPrinted>
  <dcterms:created xsi:type="dcterms:W3CDTF">2021-03-31T13:11:31Z</dcterms:created>
  <dcterms:modified xsi:type="dcterms:W3CDTF">2021-04-23T18:23:51Z</dcterms:modified>
</cp:coreProperties>
</file>